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2" r:id="rId2"/>
    <p:sldId id="259" r:id="rId3"/>
    <p:sldId id="261" r:id="rId4"/>
    <p:sldId id="257" r:id="rId5"/>
    <p:sldId id="258" r:id="rId6"/>
    <p:sldId id="260" r:id="rId7"/>
    <p:sldId id="263" r:id="rId8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6C19030-C730-4851-A68A-88F2EFA903F5}" type="datetimeFigureOut">
              <a:rPr lang="fa-IR" smtClean="0"/>
              <a:pPr/>
              <a:t>07/25/1439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56D2DFC0-47C0-40D2-A04D-38B573851392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9415AA8-DBFB-4350-9493-1397DAEE4027}" type="datetimeFigureOut">
              <a:rPr lang="fa-IR" smtClean="0"/>
              <a:pPr/>
              <a:t>07/25/1439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FB1A77C-A5EA-459F-ACA6-8D49459833ED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1A786-56C8-411C-8DE9-BB6092A259DF}" type="datetime8">
              <a:rPr lang="fa-IR" smtClean="0"/>
              <a:pPr/>
              <a:t>آوريل 10، 18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2B854-3369-48D9-BEFF-0E062EE710F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62D90-B763-4F28-AACA-96E6582DA99C}" type="datetime8">
              <a:rPr lang="fa-IR" smtClean="0"/>
              <a:pPr/>
              <a:t>آوريل 10، 18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2B854-3369-48D9-BEFF-0E062EE710F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3D941-F525-4B3D-AEEE-234169400951}" type="datetime8">
              <a:rPr lang="fa-IR" smtClean="0"/>
              <a:pPr/>
              <a:t>آوريل 10، 18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2B854-3369-48D9-BEFF-0E062EE710F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F5F0D-7E74-484B-87DB-D041185DD5E7}" type="datetime8">
              <a:rPr lang="fa-IR" smtClean="0"/>
              <a:pPr/>
              <a:t>آوريل 10، 18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2B854-3369-48D9-BEFF-0E062EE710F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917A1-1450-47EF-8C1E-DCAD322A86C4}" type="datetime8">
              <a:rPr lang="fa-IR" smtClean="0"/>
              <a:pPr/>
              <a:t>آوريل 10، 18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2B854-3369-48D9-BEFF-0E062EE710F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C08E4-E46C-4C40-8CCD-B2DCE9738045}" type="datetime8">
              <a:rPr lang="fa-IR" smtClean="0"/>
              <a:pPr/>
              <a:t>آوريل 10، 18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2B854-3369-48D9-BEFF-0E062EE710F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890B1-BC8C-4E90-A0B9-5C0544BADEFC}" type="datetime8">
              <a:rPr lang="fa-IR" smtClean="0"/>
              <a:pPr/>
              <a:t>آوريل 10، 18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2B854-3369-48D9-BEFF-0E062EE710F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DEE51-7827-4110-89BD-A442FA0706C2}" type="datetime8">
              <a:rPr lang="fa-IR" smtClean="0"/>
              <a:pPr/>
              <a:t>آوريل 10، 18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2B854-3369-48D9-BEFF-0E062EE710F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CC1A8-E604-42EF-9B7B-C62EABAF08A1}" type="datetime8">
              <a:rPr lang="fa-IR" smtClean="0"/>
              <a:pPr/>
              <a:t>آوريل 10، 18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2B854-3369-48D9-BEFF-0E062EE710F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2562F-4BE3-4472-A1DD-CE4DCD361205}" type="datetime8">
              <a:rPr lang="fa-IR" smtClean="0"/>
              <a:pPr/>
              <a:t>آوريل 10، 18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2B854-3369-48D9-BEFF-0E062EE710F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DD4AA-86C9-4AFD-9213-B8B927B39A56}" type="datetime8">
              <a:rPr lang="fa-IR" smtClean="0"/>
              <a:pPr/>
              <a:t>آوريل 10، 18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2B854-3369-48D9-BEFF-0E062EE710F5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644F5-1546-47CC-84D9-728946BBBD45}" type="datetime8">
              <a:rPr lang="fa-IR" smtClean="0"/>
              <a:pPr/>
              <a:t>آوريل 10، 18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2B854-3369-48D9-BEFF-0E062EE710F5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85800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84213" y="-500042"/>
            <a:ext cx="118999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883" name="Text Box 3"/>
          <p:cNvSpPr txBox="1">
            <a:spLocks noChangeArrowheads="1"/>
          </p:cNvSpPr>
          <p:nvPr/>
        </p:nvSpPr>
        <p:spPr bwMode="auto">
          <a:xfrm>
            <a:off x="179388" y="981075"/>
            <a:ext cx="7059612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66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Homa" pitchFamily="2" charset="-78"/>
              </a:rPr>
              <a:t>بسم الله الرحمن الرحيم</a:t>
            </a:r>
            <a:endParaRPr lang="en-US" sz="6600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Homa" pitchFamily="2" charset="-78"/>
            </a:endParaRPr>
          </a:p>
        </p:txBody>
      </p:sp>
      <p:sp>
        <p:nvSpPr>
          <p:cNvPr id="3076" name="TextBox 1"/>
          <p:cNvSpPr txBox="1">
            <a:spLocks noChangeArrowheads="1"/>
          </p:cNvSpPr>
          <p:nvPr/>
        </p:nvSpPr>
        <p:spPr bwMode="auto">
          <a:xfrm>
            <a:off x="468313" y="3860800"/>
            <a:ext cx="38877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fa-IR" sz="2800"/>
              <a:t>حسن امیرآبادی زاده </a:t>
            </a:r>
          </a:p>
        </p:txBody>
      </p:sp>
      <p:sp>
        <p:nvSpPr>
          <p:cNvPr id="3077" name="TextBox 3"/>
          <p:cNvSpPr txBox="1">
            <a:spLocks noChangeArrowheads="1"/>
          </p:cNvSpPr>
          <p:nvPr/>
        </p:nvSpPr>
        <p:spPr bwMode="auto">
          <a:xfrm flipH="1">
            <a:off x="468312" y="2781300"/>
            <a:ext cx="5675323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rtl="0"/>
            <a:r>
              <a:rPr lang="fa-IR" sz="4400" dirty="0" smtClean="0"/>
              <a:t>بررسي وضعيت موجود</a:t>
            </a:r>
            <a:endParaRPr lang="fa-IR" sz="4400" dirty="0"/>
          </a:p>
          <a:p>
            <a:pPr algn="l" rtl="0"/>
            <a:endParaRPr lang="fa-IR" sz="4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2B854-3369-48D9-BEFF-0E062EE710F5}" type="slidenum">
              <a:rPr lang="fa-IR" smtClean="0"/>
              <a:pPr/>
              <a:t>1</a:t>
            </a:fld>
            <a:endParaRPr lang="fa-I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lIns="92075" tIns="46038" rIns="92075" bIns="46038"/>
          <a:lstStyle/>
          <a:p>
            <a:pPr algn="justLow" rtl="1" eaLnBrk="1" hangingPunct="1">
              <a:lnSpc>
                <a:spcPct val="90000"/>
              </a:lnSpc>
              <a:buFontTx/>
              <a:buNone/>
            </a:pPr>
            <a:r>
              <a:rPr lang="fa-IR" b="1" smtClean="0">
                <a:solidFill>
                  <a:schemeClr val="tx2"/>
                </a:solidFill>
                <a:cs typeface="B Titr" pitchFamily="2" charset="-78"/>
              </a:rPr>
              <a:t>	        </a:t>
            </a:r>
            <a:r>
              <a:rPr lang="fa-IR" sz="3600" smtClean="0">
                <a:solidFill>
                  <a:schemeClr val="tx2"/>
                </a:solidFill>
                <a:ea typeface="Times New Roman" pitchFamily="18" charset="0"/>
                <a:cs typeface="B Titr" pitchFamily="2" charset="-78"/>
              </a:rPr>
              <a:t>وضعيت مطلوب نقطه ای است که ما  می خواهیم پس از اجراي برنامه به آن برسیم. </a:t>
            </a:r>
          </a:p>
          <a:p>
            <a:pPr algn="justLow" rtl="1" eaLnBrk="1" hangingPunct="1">
              <a:lnSpc>
                <a:spcPct val="90000"/>
              </a:lnSpc>
              <a:buFontTx/>
              <a:buNone/>
            </a:pPr>
            <a:r>
              <a:rPr lang="fa-IR" sz="3600" smtClean="0">
                <a:solidFill>
                  <a:schemeClr val="tx2"/>
                </a:solidFill>
                <a:ea typeface="Times New Roman" pitchFamily="18" charset="0"/>
                <a:cs typeface="B Titr" pitchFamily="2" charset="-78"/>
              </a:rPr>
              <a:t>    </a:t>
            </a:r>
          </a:p>
          <a:p>
            <a:pPr algn="justLow" rtl="1" eaLnBrk="1" hangingPunct="1">
              <a:lnSpc>
                <a:spcPct val="90000"/>
              </a:lnSpc>
              <a:buFontTx/>
              <a:buNone/>
            </a:pPr>
            <a:r>
              <a:rPr lang="fa-IR" sz="3600" smtClean="0">
                <a:solidFill>
                  <a:schemeClr val="tx2"/>
                </a:solidFill>
                <a:ea typeface="Times New Roman" pitchFamily="18" charset="0"/>
                <a:cs typeface="B Titr" pitchFamily="2" charset="-78"/>
              </a:rPr>
              <a:t>          هر چقدر در بيان مسأله و توضيح وضعيت موجود به صورت دقيق و قابل اندازه گيري اقدام کرده باشيم شناسایی وضعیت مطلوب یا همان هدف نیز آسان تر خواهد بود.</a:t>
            </a:r>
            <a:endParaRPr lang="en-US" sz="3600" smtClean="0">
              <a:solidFill>
                <a:schemeClr val="tx2"/>
              </a:solidFill>
              <a:ea typeface="Times New Roman" pitchFamily="18" charset="0"/>
              <a:cs typeface="B Titr" pitchFamily="2" charset="-78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2B854-3369-48D9-BEFF-0E062EE710F5}" type="slidenum">
              <a:rPr lang="fa-IR" smtClean="0"/>
              <a:pPr/>
              <a:t>2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>
                <a:solidFill>
                  <a:srgbClr val="080808"/>
                </a:solidFill>
                <a:effectLst/>
              </a:rPr>
              <a:t>SWOT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fa-IR" b="1">
                <a:solidFill>
                  <a:srgbClr val="080808"/>
                </a:solidFill>
                <a:effectLst/>
                <a:cs typeface="B Traffic" pitchFamily="2" charset="-78"/>
              </a:rPr>
              <a:t>نقاط ضعف </a:t>
            </a:r>
            <a:r>
              <a:rPr lang="en-US" b="1">
                <a:solidFill>
                  <a:srgbClr val="080808"/>
                </a:solidFill>
                <a:effectLst/>
                <a:cs typeface="B Traffic" pitchFamily="2" charset="-78"/>
              </a:rPr>
              <a:t>W= Weakness</a:t>
            </a:r>
            <a:r>
              <a:rPr lang="fa-IR" b="1">
                <a:solidFill>
                  <a:srgbClr val="080808"/>
                </a:solidFill>
                <a:effectLst/>
                <a:cs typeface="B Traffic" pitchFamily="2" charset="-78"/>
              </a:rPr>
              <a:t>       </a:t>
            </a:r>
          </a:p>
          <a:p>
            <a:pPr algn="ctr"/>
            <a:r>
              <a:rPr lang="fa-IR" b="1">
                <a:solidFill>
                  <a:srgbClr val="080808"/>
                </a:solidFill>
                <a:effectLst/>
                <a:cs typeface="B Traffic" pitchFamily="2" charset="-78"/>
              </a:rPr>
              <a:t>نقاط قوت </a:t>
            </a:r>
            <a:r>
              <a:rPr lang="en-US" b="1">
                <a:solidFill>
                  <a:srgbClr val="080808"/>
                </a:solidFill>
                <a:effectLst/>
                <a:cs typeface="B Traffic" pitchFamily="2" charset="-78"/>
              </a:rPr>
              <a:t>S= Strength</a:t>
            </a:r>
            <a:endParaRPr lang="fa-IR" b="1">
              <a:solidFill>
                <a:srgbClr val="080808"/>
              </a:solidFill>
              <a:effectLst/>
              <a:cs typeface="B Traffic" pitchFamily="2" charset="-78"/>
            </a:endParaRPr>
          </a:p>
          <a:p>
            <a:pPr algn="ctr"/>
            <a:r>
              <a:rPr lang="fa-IR" b="1">
                <a:solidFill>
                  <a:srgbClr val="080808"/>
                </a:solidFill>
                <a:effectLst/>
                <a:cs typeface="B Traffic" pitchFamily="2" charset="-78"/>
              </a:rPr>
              <a:t>تهدیدها </a:t>
            </a:r>
            <a:r>
              <a:rPr lang="en-US" b="1">
                <a:solidFill>
                  <a:srgbClr val="080808"/>
                </a:solidFill>
                <a:effectLst/>
                <a:cs typeface="B Traffic" pitchFamily="2" charset="-78"/>
              </a:rPr>
              <a:t>T= Threat</a:t>
            </a:r>
            <a:r>
              <a:rPr lang="fa-IR" b="1">
                <a:solidFill>
                  <a:srgbClr val="080808"/>
                </a:solidFill>
                <a:effectLst/>
                <a:cs typeface="B Traffic" pitchFamily="2" charset="-78"/>
              </a:rPr>
              <a:t>       </a:t>
            </a:r>
          </a:p>
          <a:p>
            <a:pPr algn="ctr"/>
            <a:r>
              <a:rPr lang="fa-IR" b="1">
                <a:solidFill>
                  <a:srgbClr val="080808"/>
                </a:solidFill>
                <a:effectLst/>
                <a:cs typeface="B Traffic" pitchFamily="2" charset="-78"/>
              </a:rPr>
              <a:t>فرصت ها </a:t>
            </a:r>
            <a:r>
              <a:rPr lang="en-US" b="1">
                <a:solidFill>
                  <a:srgbClr val="080808"/>
                </a:solidFill>
                <a:effectLst/>
                <a:cs typeface="B Traffic" pitchFamily="2" charset="-78"/>
              </a:rPr>
              <a:t>O = Opportunity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2B854-3369-48D9-BEFF-0E062EE710F5}" type="slidenum">
              <a:rPr lang="fa-IR" smtClean="0"/>
              <a:pPr/>
              <a:t>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>
                <a:solidFill>
                  <a:srgbClr val="FFCC66"/>
                </a:solidFill>
                <a:cs typeface="B Titr" pitchFamily="2" charset="-78"/>
              </a:rPr>
              <a:t>بررسي وضع موجود</a:t>
            </a:r>
            <a:endParaRPr lang="en-US" smtClean="0">
              <a:solidFill>
                <a:srgbClr val="FFCC66"/>
              </a:solidFill>
              <a:cs typeface="B Titr" pitchFamily="2" charset="-78"/>
            </a:endParaRP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81200"/>
            <a:ext cx="7989887" cy="4114800"/>
          </a:xfrm>
        </p:spPr>
        <p:txBody>
          <a:bodyPr/>
          <a:lstStyle/>
          <a:p>
            <a:pPr algn="ctr" rtl="1" eaLnBrk="1" hangingPunct="1">
              <a:lnSpc>
                <a:spcPct val="135000"/>
              </a:lnSpc>
              <a:buClr>
                <a:srgbClr val="FFCC66"/>
              </a:buClr>
              <a:buSzPct val="120000"/>
              <a:buFont typeface="Wingdings" pitchFamily="2" charset="2"/>
              <a:buNone/>
            </a:pPr>
            <a:r>
              <a:rPr lang="fa-IR" sz="2600" smtClean="0">
                <a:solidFill>
                  <a:schemeClr val="tx2"/>
                </a:solidFill>
                <a:cs typeface="B Titr" pitchFamily="2" charset="-78"/>
              </a:rPr>
              <a:t>جهت بررسي وضع موجود جمع آوري اطلاعات زير ضروري است:</a:t>
            </a:r>
          </a:p>
          <a:p>
            <a:pPr algn="just" rtl="1" eaLnBrk="1" hangingPunct="1">
              <a:lnSpc>
                <a:spcPct val="135000"/>
              </a:lnSpc>
              <a:buClr>
                <a:srgbClr val="FFCC66"/>
              </a:buClr>
              <a:buSzPct val="120000"/>
              <a:buFont typeface="Wingdings" pitchFamily="2" charset="2"/>
              <a:buChar char="Ø"/>
            </a:pPr>
            <a:r>
              <a:rPr lang="fa-IR" sz="2800" smtClean="0">
                <a:solidFill>
                  <a:schemeClr val="tx2"/>
                </a:solidFill>
                <a:cs typeface="B Titr" pitchFamily="2" charset="-78"/>
              </a:rPr>
              <a:t>  جمعيت شناسي</a:t>
            </a:r>
          </a:p>
          <a:p>
            <a:pPr algn="just" rtl="1" eaLnBrk="1" hangingPunct="1">
              <a:lnSpc>
                <a:spcPct val="135000"/>
              </a:lnSpc>
              <a:buClr>
                <a:srgbClr val="FFCC66"/>
              </a:buClr>
              <a:buSzPct val="120000"/>
              <a:buFont typeface="Wingdings" pitchFamily="2" charset="2"/>
              <a:buChar char="Ø"/>
            </a:pPr>
            <a:r>
              <a:rPr lang="fa-IR" sz="2800" smtClean="0">
                <a:solidFill>
                  <a:schemeClr val="tx2"/>
                </a:solidFill>
                <a:cs typeface="B Titr" pitchFamily="2" charset="-78"/>
              </a:rPr>
              <a:t>  اپيدميولوژيک</a:t>
            </a:r>
          </a:p>
          <a:p>
            <a:pPr algn="just" rtl="1" eaLnBrk="1" hangingPunct="1">
              <a:lnSpc>
                <a:spcPct val="135000"/>
              </a:lnSpc>
              <a:buClr>
                <a:srgbClr val="FFCC66"/>
              </a:buClr>
              <a:buSzPct val="120000"/>
              <a:buFont typeface="Wingdings" pitchFamily="2" charset="2"/>
              <a:buChar char="Ø"/>
            </a:pPr>
            <a:r>
              <a:rPr lang="fa-IR" sz="2800" smtClean="0">
                <a:solidFill>
                  <a:schemeClr val="tx2"/>
                </a:solidFill>
                <a:cs typeface="B Titr" pitchFamily="2" charset="-78"/>
              </a:rPr>
              <a:t>  اقتصادي ( ارزيابي هزينه واقعي ارايه هر نوع فعاليت )</a:t>
            </a:r>
          </a:p>
          <a:p>
            <a:pPr algn="just" rtl="1" eaLnBrk="1" hangingPunct="1">
              <a:lnSpc>
                <a:spcPct val="135000"/>
              </a:lnSpc>
              <a:buClr>
                <a:srgbClr val="FFCC66"/>
              </a:buClr>
              <a:buSzPct val="120000"/>
              <a:buFont typeface="Wingdings" pitchFamily="2" charset="2"/>
              <a:buChar char="Ø"/>
            </a:pPr>
            <a:r>
              <a:rPr lang="fa-IR" sz="2800" smtClean="0">
                <a:solidFill>
                  <a:schemeClr val="tx2"/>
                </a:solidFill>
                <a:cs typeface="B Titr" pitchFamily="2" charset="-78"/>
              </a:rPr>
              <a:t>  نيروي انساني </a:t>
            </a:r>
          </a:p>
          <a:p>
            <a:pPr algn="just" rtl="1" eaLnBrk="1" hangingPunct="1">
              <a:lnSpc>
                <a:spcPct val="135000"/>
              </a:lnSpc>
              <a:buClr>
                <a:srgbClr val="FFCC66"/>
              </a:buClr>
              <a:buSzPct val="120000"/>
              <a:buFont typeface="Wingdings" pitchFamily="2" charset="2"/>
              <a:buChar char="Ø"/>
            </a:pPr>
            <a:r>
              <a:rPr lang="fa-IR" sz="2800" smtClean="0">
                <a:solidFill>
                  <a:schemeClr val="tx2"/>
                </a:solidFill>
                <a:cs typeface="B Titr" pitchFamily="2" charset="-78"/>
              </a:rPr>
              <a:t>  سایر منابع و امکانات موجود</a:t>
            </a:r>
            <a:endParaRPr lang="en-US" sz="2800" smtClean="0">
              <a:solidFill>
                <a:schemeClr val="tx2"/>
              </a:solidFill>
              <a:cs typeface="B Titr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2B854-3369-48D9-BEFF-0E062EE710F5}" type="slidenum">
              <a:rPr lang="fa-IR" smtClean="0"/>
              <a:pPr/>
              <a:t>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3505200" y="152400"/>
            <a:ext cx="3124200" cy="9144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ar-SA" sz="3600" b="1" u="sng" smtClean="0">
                <a:effectLst>
                  <a:outerShdw blurRad="38100" dist="38100" dir="2700000" algn="tl">
                    <a:srgbClr val="FFFFFF"/>
                  </a:outerShdw>
                </a:effectLst>
                <a:cs typeface="Nazanin" pitchFamily="2" charset="-78"/>
              </a:rPr>
              <a:t>شناخت محيط</a:t>
            </a:r>
            <a:endParaRPr lang="en-US" sz="3600" b="1" u="sng" smtClean="0">
              <a:effectLst>
                <a:outerShdw blurRad="38100" dist="38100" dir="2700000" algn="tl">
                  <a:srgbClr val="FFFFFF"/>
                </a:outerShdw>
              </a:effectLst>
              <a:cs typeface="Nazanin" pitchFamily="2" charset="-78"/>
            </a:endParaRP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8800" y="1219200"/>
            <a:ext cx="6934200" cy="838200"/>
          </a:xfrm>
        </p:spPr>
        <p:txBody>
          <a:bodyPr/>
          <a:lstStyle/>
          <a:p>
            <a:pPr marL="609600" indent="-609600" algn="r" rtl="1" eaLnBrk="1" hangingPunct="1">
              <a:lnSpc>
                <a:spcPct val="70000"/>
              </a:lnSpc>
              <a:buFontTx/>
              <a:buNone/>
            </a:pPr>
            <a:r>
              <a:rPr lang="en-US" sz="2400" b="1" dirty="0" smtClean="0">
                <a:cs typeface="Nazanin" pitchFamily="2" charset="-78"/>
              </a:rPr>
              <a:t>    </a:t>
            </a:r>
            <a:r>
              <a:rPr lang="ar-SA" sz="2400" b="1" dirty="0" smtClean="0">
                <a:cs typeface="Nazanin" pitchFamily="2" charset="-78"/>
              </a:rPr>
              <a:t>در محيط چهار </a:t>
            </a:r>
            <a:r>
              <a:rPr lang="fa-IR" sz="2400" b="1" dirty="0" smtClean="0">
                <a:cs typeface="Nazanin" pitchFamily="2" charset="-78"/>
              </a:rPr>
              <a:t>تا هفت </a:t>
            </a:r>
            <a:r>
              <a:rPr lang="ar-SA" sz="2400" b="1" dirty="0" smtClean="0">
                <a:cs typeface="Nazanin" pitchFamily="2" charset="-78"/>
              </a:rPr>
              <a:t>عامل اساسي وجود دارد.</a:t>
            </a:r>
          </a:p>
          <a:p>
            <a:pPr marL="609600" indent="-609600" rtl="1" eaLnBrk="1" hangingPunct="1">
              <a:lnSpc>
                <a:spcPct val="70000"/>
              </a:lnSpc>
              <a:buFontTx/>
              <a:buNone/>
            </a:pPr>
            <a:r>
              <a:rPr lang="en-US" sz="3000" b="1" dirty="0" smtClean="0">
                <a:cs typeface="Nazanin" pitchFamily="2" charset="-78"/>
              </a:rPr>
              <a:t>PEST    (</a:t>
            </a:r>
            <a:r>
              <a:rPr lang="en-US" sz="3000" b="1" dirty="0" err="1" smtClean="0">
                <a:cs typeface="Nazanin" pitchFamily="2" charset="-78"/>
              </a:rPr>
              <a:t>pestlei</a:t>
            </a:r>
            <a:r>
              <a:rPr lang="en-US" sz="3000" b="1" dirty="0" smtClean="0">
                <a:cs typeface="Nazanin" pitchFamily="2" charset="-78"/>
              </a:rPr>
              <a:t>)(</a:t>
            </a:r>
            <a:r>
              <a:rPr lang="en-US" sz="2000" b="1" dirty="0" smtClean="0">
                <a:cs typeface="Nazanin" pitchFamily="2" charset="-78"/>
              </a:rPr>
              <a:t>Legal- Environment- Industry)</a:t>
            </a:r>
            <a:endParaRPr lang="ar-SA" sz="2000" b="1" dirty="0" smtClean="0">
              <a:cs typeface="Nazanin" pitchFamily="2" charset="-78"/>
            </a:endParaRP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76200" y="2133600"/>
            <a:ext cx="2514600" cy="1616075"/>
            <a:chOff x="48" y="1344"/>
            <a:chExt cx="1584" cy="1018"/>
          </a:xfrm>
        </p:grpSpPr>
        <p:sp>
          <p:nvSpPr>
            <p:cNvPr id="122894" name="Line 5"/>
            <p:cNvSpPr>
              <a:spLocks noChangeShapeType="1"/>
            </p:cNvSpPr>
            <p:nvPr/>
          </p:nvSpPr>
          <p:spPr bwMode="auto">
            <a:xfrm>
              <a:off x="1248" y="1344"/>
              <a:ext cx="192" cy="62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2895" name="Text Box 6"/>
            <p:cNvSpPr txBox="1">
              <a:spLocks noChangeArrowheads="1"/>
            </p:cNvSpPr>
            <p:nvPr/>
          </p:nvSpPr>
          <p:spPr bwMode="auto">
            <a:xfrm>
              <a:off x="48" y="1920"/>
              <a:ext cx="1584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ar-SA" sz="2000" b="1">
                  <a:latin typeface="Calibri" pitchFamily="34" charset="0"/>
                </a:rPr>
                <a:t>سياست ، قوانين ، مقررات دولتي</a:t>
              </a:r>
              <a:endParaRPr lang="en-US" sz="2000" b="1">
                <a:latin typeface="Calibri" pitchFamily="34" charset="0"/>
              </a:endParaRPr>
            </a:p>
          </p:txBody>
        </p:sp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2057400" y="2133600"/>
            <a:ext cx="990600" cy="2454275"/>
            <a:chOff x="1296" y="1344"/>
            <a:chExt cx="624" cy="1546"/>
          </a:xfrm>
        </p:grpSpPr>
        <p:sp>
          <p:nvSpPr>
            <p:cNvPr id="122892" name="Line 7"/>
            <p:cNvSpPr>
              <a:spLocks noChangeShapeType="1"/>
            </p:cNvSpPr>
            <p:nvPr/>
          </p:nvSpPr>
          <p:spPr bwMode="auto">
            <a:xfrm>
              <a:off x="1440" y="1344"/>
              <a:ext cx="384" cy="12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2893" name="Text Box 8"/>
            <p:cNvSpPr txBox="1">
              <a:spLocks noChangeArrowheads="1"/>
            </p:cNvSpPr>
            <p:nvPr/>
          </p:nvSpPr>
          <p:spPr bwMode="auto">
            <a:xfrm>
              <a:off x="1296" y="2640"/>
              <a:ext cx="62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ar-SA" sz="2000" b="1">
                  <a:latin typeface="Calibri" pitchFamily="34" charset="0"/>
                </a:rPr>
                <a:t>اقتصادي</a:t>
              </a:r>
              <a:endParaRPr lang="en-US" sz="2000" b="1">
                <a:latin typeface="Calibri" pitchFamily="34" charset="0"/>
              </a:endParaRPr>
            </a:p>
          </p:txBody>
        </p:sp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2514600" y="2133600"/>
            <a:ext cx="990600" cy="3216275"/>
            <a:chOff x="1584" y="1344"/>
            <a:chExt cx="624" cy="2026"/>
          </a:xfrm>
        </p:grpSpPr>
        <p:sp>
          <p:nvSpPr>
            <p:cNvPr id="122890" name="Line 9"/>
            <p:cNvSpPr>
              <a:spLocks noChangeShapeType="1"/>
            </p:cNvSpPr>
            <p:nvPr/>
          </p:nvSpPr>
          <p:spPr bwMode="auto">
            <a:xfrm>
              <a:off x="1632" y="1344"/>
              <a:ext cx="519" cy="17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2891" name="Text Box 10"/>
            <p:cNvSpPr txBox="1">
              <a:spLocks noChangeArrowheads="1"/>
            </p:cNvSpPr>
            <p:nvPr/>
          </p:nvSpPr>
          <p:spPr bwMode="auto">
            <a:xfrm>
              <a:off x="1584" y="3120"/>
              <a:ext cx="62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ar-SA" sz="2000" b="1">
                  <a:latin typeface="Calibri" pitchFamily="34" charset="0"/>
                </a:rPr>
                <a:t>اجتماعي</a:t>
              </a:r>
              <a:endParaRPr lang="en-US" sz="2000" b="1">
                <a:latin typeface="Calibri" pitchFamily="34" charset="0"/>
              </a:endParaRPr>
            </a:p>
          </p:txBody>
        </p:sp>
      </p:grp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2843213" y="2133600"/>
            <a:ext cx="1143000" cy="3962400"/>
            <a:chOff x="1824" y="1344"/>
            <a:chExt cx="720" cy="2496"/>
          </a:xfrm>
        </p:grpSpPr>
        <p:sp>
          <p:nvSpPr>
            <p:cNvPr id="122888" name="Line 11"/>
            <p:cNvSpPr>
              <a:spLocks noChangeShapeType="1"/>
            </p:cNvSpPr>
            <p:nvPr/>
          </p:nvSpPr>
          <p:spPr bwMode="auto">
            <a:xfrm>
              <a:off x="1824" y="1344"/>
              <a:ext cx="711" cy="22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122889" name="Text Box 12"/>
            <p:cNvSpPr txBox="1">
              <a:spLocks noChangeArrowheads="1"/>
            </p:cNvSpPr>
            <p:nvPr/>
          </p:nvSpPr>
          <p:spPr bwMode="auto">
            <a:xfrm>
              <a:off x="1824" y="3590"/>
              <a:ext cx="72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ar-SA" sz="2000" b="1">
                  <a:latin typeface="Calibri" pitchFamily="34" charset="0"/>
                </a:rPr>
                <a:t>تكنولوژي</a:t>
              </a:r>
              <a:endParaRPr lang="en-US" sz="2000" b="1">
                <a:latin typeface="Calibri" pitchFamily="34" charset="0"/>
              </a:endParaRPr>
            </a:p>
          </p:txBody>
        </p:sp>
      </p:grp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2B854-3369-48D9-BEFF-0E062EE710F5}" type="slidenum">
              <a:rPr lang="fa-IR" smtClean="0"/>
              <a:pPr/>
              <a:t>5</a:t>
            </a:fld>
            <a:endParaRPr lang="fa-I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4" grpId="0" autoUpdateAnimBg="0"/>
      <p:bldP spid="64515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5334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sz="3200" b="1" dirty="0" smtClean="0">
              <a:cs typeface="Roya" pitchFamily="10" charset="-78"/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382000" cy="5410200"/>
          </a:xfrm>
        </p:spPr>
        <p:txBody>
          <a:bodyPr/>
          <a:lstStyle/>
          <a:p>
            <a:pPr eaLnBrk="1" hangingPunct="1"/>
            <a:endParaRPr lang="fa-IR" dirty="0" smtClean="0"/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1643042" y="0"/>
            <a:ext cx="61722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70388" dir="3806097" algn="ctr" rotWithShape="0">
              <a:schemeClr val="hlink"/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600" dirty="0" smtClean="0">
                <a:solidFill>
                  <a:schemeClr val="bg2"/>
                </a:solidFill>
                <a:cs typeface="Titr" pitchFamily="10" charset="-78"/>
              </a:rPr>
              <a:t>-</a:t>
            </a:r>
            <a:r>
              <a:rPr lang="ar-SA" sz="3600" dirty="0" smtClean="0">
                <a:solidFill>
                  <a:schemeClr val="bg2"/>
                </a:solidFill>
                <a:latin typeface="+mn-lt"/>
                <a:cs typeface="Titr" pitchFamily="10" charset="-78"/>
              </a:rPr>
              <a:t> </a:t>
            </a:r>
            <a:r>
              <a:rPr lang="ar-SA" sz="3600" dirty="0">
                <a:solidFill>
                  <a:schemeClr val="bg2"/>
                </a:solidFill>
                <a:latin typeface="+mn-lt"/>
                <a:cs typeface="Titr" pitchFamily="10" charset="-78"/>
              </a:rPr>
              <a:t>تحليل وضع موجود</a:t>
            </a:r>
            <a:endParaRPr lang="en-US" sz="3600" dirty="0">
              <a:solidFill>
                <a:schemeClr val="bg2"/>
              </a:solidFill>
              <a:latin typeface="+mn-lt"/>
              <a:cs typeface="Titr" pitchFamily="10" charset="-78"/>
            </a:endParaRPr>
          </a:p>
        </p:txBody>
      </p:sp>
      <p:sp>
        <p:nvSpPr>
          <p:cNvPr id="76805" name="Text Box 5"/>
          <p:cNvSpPr txBox="1">
            <a:spLocks noChangeArrowheads="1"/>
          </p:cNvSpPr>
          <p:nvPr/>
        </p:nvSpPr>
        <p:spPr bwMode="auto">
          <a:xfrm>
            <a:off x="1828800" y="1752600"/>
            <a:ext cx="5715000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3200" dirty="0" smtClean="0">
                <a:solidFill>
                  <a:schemeClr val="folHlink"/>
                </a:solidFill>
                <a:latin typeface="Calibri" pitchFamily="34" charset="0"/>
                <a:cs typeface="Titr" pitchFamily="2" charset="-78"/>
              </a:rPr>
              <a:t>الف) </a:t>
            </a:r>
            <a:r>
              <a:rPr lang="ar-SA" sz="3200" dirty="0">
                <a:solidFill>
                  <a:schemeClr val="folHlink"/>
                </a:solidFill>
                <a:latin typeface="Calibri" pitchFamily="34" charset="0"/>
                <a:cs typeface="Titr" pitchFamily="2" charset="-78"/>
              </a:rPr>
              <a:t>سياستهاي اجتماعي واقتصادي</a:t>
            </a:r>
          </a:p>
          <a:p>
            <a:pPr>
              <a:spcBef>
                <a:spcPct val="50000"/>
              </a:spcBef>
            </a:pPr>
            <a:r>
              <a:rPr lang="fa-IR" sz="3200" dirty="0" smtClean="0">
                <a:solidFill>
                  <a:schemeClr val="folHlink"/>
                </a:solidFill>
                <a:latin typeface="Calibri" pitchFamily="34" charset="0"/>
                <a:cs typeface="Titr" pitchFamily="2" charset="-78"/>
              </a:rPr>
              <a:t>ب</a:t>
            </a:r>
            <a:r>
              <a:rPr lang="ar-SA" sz="3200" dirty="0" smtClean="0">
                <a:solidFill>
                  <a:schemeClr val="folHlink"/>
                </a:solidFill>
                <a:latin typeface="Calibri" pitchFamily="34" charset="0"/>
                <a:cs typeface="Titr" pitchFamily="2" charset="-78"/>
              </a:rPr>
              <a:t>) </a:t>
            </a:r>
            <a:r>
              <a:rPr lang="ar-SA" sz="3200" dirty="0">
                <a:solidFill>
                  <a:schemeClr val="folHlink"/>
                </a:solidFill>
                <a:latin typeface="Calibri" pitchFamily="34" charset="0"/>
                <a:cs typeface="Titr" pitchFamily="2" charset="-78"/>
              </a:rPr>
              <a:t>وضعيت اجتماعي – اقتصادي </a:t>
            </a:r>
          </a:p>
          <a:p>
            <a:pPr>
              <a:spcBef>
                <a:spcPct val="50000"/>
              </a:spcBef>
            </a:pPr>
            <a:r>
              <a:rPr lang="fa-IR" sz="3200" dirty="0" smtClean="0">
                <a:solidFill>
                  <a:schemeClr val="folHlink"/>
                </a:solidFill>
                <a:latin typeface="Calibri" pitchFamily="34" charset="0"/>
                <a:cs typeface="Titr" pitchFamily="2" charset="-78"/>
              </a:rPr>
              <a:t>ج</a:t>
            </a:r>
            <a:r>
              <a:rPr lang="ar-SA" sz="3200" dirty="0" smtClean="0">
                <a:solidFill>
                  <a:schemeClr val="folHlink"/>
                </a:solidFill>
                <a:latin typeface="Calibri" pitchFamily="34" charset="0"/>
                <a:cs typeface="Titr" pitchFamily="2" charset="-78"/>
              </a:rPr>
              <a:t>)وضعيت </a:t>
            </a:r>
            <a:r>
              <a:rPr lang="ar-SA" sz="3200" dirty="0">
                <a:solidFill>
                  <a:schemeClr val="folHlink"/>
                </a:solidFill>
                <a:latin typeface="Calibri" pitchFamily="34" charset="0"/>
                <a:cs typeface="Titr" pitchFamily="2" charset="-78"/>
              </a:rPr>
              <a:t>جمعيتي وروند آن</a:t>
            </a:r>
          </a:p>
          <a:p>
            <a:pPr>
              <a:spcBef>
                <a:spcPct val="50000"/>
              </a:spcBef>
            </a:pPr>
            <a:r>
              <a:rPr lang="fa-IR" sz="3200" dirty="0" smtClean="0">
                <a:solidFill>
                  <a:schemeClr val="folHlink"/>
                </a:solidFill>
                <a:latin typeface="Calibri" pitchFamily="34" charset="0"/>
                <a:cs typeface="Titr" pitchFamily="2" charset="-78"/>
              </a:rPr>
              <a:t>د</a:t>
            </a:r>
            <a:r>
              <a:rPr lang="ar-SA" sz="3200" dirty="0" smtClean="0">
                <a:solidFill>
                  <a:schemeClr val="folHlink"/>
                </a:solidFill>
                <a:latin typeface="Calibri" pitchFamily="34" charset="0"/>
                <a:cs typeface="Titr" pitchFamily="2" charset="-78"/>
              </a:rPr>
              <a:t>) </a:t>
            </a:r>
            <a:r>
              <a:rPr lang="ar-SA" sz="3200" dirty="0">
                <a:solidFill>
                  <a:schemeClr val="folHlink"/>
                </a:solidFill>
                <a:latin typeface="Calibri" pitchFamily="34" charset="0"/>
                <a:cs typeface="Titr" pitchFamily="2" charset="-78"/>
              </a:rPr>
              <a:t>وضعيت </a:t>
            </a:r>
            <a:r>
              <a:rPr lang="ar-SA" sz="3200" dirty="0" smtClean="0">
                <a:solidFill>
                  <a:schemeClr val="folHlink"/>
                </a:solidFill>
                <a:latin typeface="Calibri" pitchFamily="34" charset="0"/>
                <a:cs typeface="Titr" pitchFamily="2" charset="-78"/>
              </a:rPr>
              <a:t>اپيدميولوژي</a:t>
            </a:r>
            <a:endParaRPr lang="ar-SA" sz="3200" dirty="0">
              <a:solidFill>
                <a:schemeClr val="folHlink"/>
              </a:solidFill>
              <a:latin typeface="Calibri" pitchFamily="34" charset="0"/>
              <a:cs typeface="Titr" pitchFamily="2" charset="-78"/>
            </a:endParaRPr>
          </a:p>
          <a:p>
            <a:pPr>
              <a:spcBef>
                <a:spcPct val="50000"/>
              </a:spcBef>
            </a:pPr>
            <a:r>
              <a:rPr lang="fa-IR" sz="3200" dirty="0" smtClean="0">
                <a:solidFill>
                  <a:schemeClr val="folHlink"/>
                </a:solidFill>
                <a:latin typeface="Calibri" pitchFamily="34" charset="0"/>
                <a:cs typeface="Titr" pitchFamily="2" charset="-78"/>
              </a:rPr>
              <a:t>ه</a:t>
            </a:r>
            <a:r>
              <a:rPr lang="ar-SA" sz="3200" dirty="0" smtClean="0">
                <a:solidFill>
                  <a:schemeClr val="folHlink"/>
                </a:solidFill>
                <a:latin typeface="Calibri" pitchFamily="34" charset="0"/>
                <a:cs typeface="Titr" pitchFamily="2" charset="-78"/>
              </a:rPr>
              <a:t>) </a:t>
            </a:r>
            <a:r>
              <a:rPr lang="ar-SA" sz="3200" dirty="0">
                <a:solidFill>
                  <a:schemeClr val="folHlink"/>
                </a:solidFill>
                <a:latin typeface="Calibri" pitchFamily="34" charset="0"/>
                <a:cs typeface="Titr" pitchFamily="2" charset="-78"/>
              </a:rPr>
              <a:t>وضعيت امكانات بهداشتي ودرماني</a:t>
            </a:r>
          </a:p>
          <a:p>
            <a:pPr>
              <a:spcBef>
                <a:spcPct val="50000"/>
              </a:spcBef>
            </a:pPr>
            <a:r>
              <a:rPr lang="fa-IR" sz="3200" dirty="0" smtClean="0">
                <a:solidFill>
                  <a:schemeClr val="folHlink"/>
                </a:solidFill>
                <a:latin typeface="Calibri" pitchFamily="34" charset="0"/>
                <a:cs typeface="Titr" pitchFamily="2" charset="-78"/>
              </a:rPr>
              <a:t>و</a:t>
            </a:r>
            <a:r>
              <a:rPr lang="ar-SA" sz="3200" dirty="0" smtClean="0">
                <a:solidFill>
                  <a:schemeClr val="folHlink"/>
                </a:solidFill>
                <a:latin typeface="Calibri" pitchFamily="34" charset="0"/>
                <a:cs typeface="Titr" pitchFamily="2" charset="-78"/>
              </a:rPr>
              <a:t>)وضعيت </a:t>
            </a:r>
            <a:r>
              <a:rPr lang="ar-SA" sz="3200" dirty="0">
                <a:solidFill>
                  <a:schemeClr val="folHlink"/>
                </a:solidFill>
                <a:latin typeface="Calibri" pitchFamily="34" charset="0"/>
                <a:cs typeface="Titr" pitchFamily="2" charset="-78"/>
              </a:rPr>
              <a:t>خدمات بهداشتي ودرماني</a:t>
            </a:r>
            <a:endParaRPr lang="en-US" sz="3200" dirty="0">
              <a:solidFill>
                <a:schemeClr val="folHlink"/>
              </a:solidFill>
              <a:latin typeface="Calibri" pitchFamily="34" charset="0"/>
              <a:cs typeface="Titr" pitchFamily="2" charset="-7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2B854-3369-48D9-BEFF-0E062EE710F5}" type="slidenum">
              <a:rPr lang="fa-IR" smtClean="0"/>
              <a:pPr/>
              <a:t>6</a:t>
            </a:fld>
            <a:endParaRPr lang="fa-I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5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2B854-3369-48D9-BEFF-0E062EE710F5}" type="slidenum">
              <a:rPr lang="fa-IR" smtClean="0"/>
              <a:pPr/>
              <a:t>7</a:t>
            </a:fld>
            <a:endParaRPr lang="fa-IR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86000" y="2148681"/>
            <a:ext cx="4572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141</Words>
  <Application>Microsoft Office PowerPoint</Application>
  <PresentationFormat>On-screen Show (4:3)</PresentationFormat>
  <Paragraphs>39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SWOT</vt:lpstr>
      <vt:lpstr>بررسي وضع موجود</vt:lpstr>
      <vt:lpstr>شناخت محيط</vt:lpstr>
      <vt:lpstr>Slide 6</vt:lpstr>
      <vt:lpstr>Slide 7</vt:lpstr>
    </vt:vector>
  </TitlesOfParts>
  <Company>MRT www.Win2Farsi.com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450987103</dc:creator>
  <cp:lastModifiedBy>0652484141</cp:lastModifiedBy>
  <cp:revision>10</cp:revision>
  <dcterms:created xsi:type="dcterms:W3CDTF">2013-06-09T08:11:29Z</dcterms:created>
  <dcterms:modified xsi:type="dcterms:W3CDTF">2018-04-10T04:36:40Z</dcterms:modified>
</cp:coreProperties>
</file>