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9" r:id="rId3"/>
    <p:sldId id="261" r:id="rId4"/>
    <p:sldId id="257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19030-C730-4851-A68A-88F2EFA903F5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D2DFC0-47C0-40D2-A04D-38B57385139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415AA8-DBFB-4350-9493-1397DAEE4027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B1A77C-A5EA-459F-ACA6-8D49459833E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A786-56C8-411C-8DE9-BB6092A259DF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2D90-B763-4F28-AACA-96E6582DA99C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D941-F525-4B3D-AEEE-234169400951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5F0D-7E74-484B-87DB-D041185DD5E7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17A1-1450-47EF-8C1E-DCAD322A86C4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8E4-E46C-4C40-8CCD-B2DCE9738045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90B1-BC8C-4E90-A0B9-5C0544BADEFC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EE51-7827-4110-89BD-A442FA0706C2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C1A8-E604-42EF-9B7B-C62EABAF08A1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562F-4BE3-4472-A1DD-CE4DCD361205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D4AA-86C9-4AFD-9213-B8B927B39A56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44F5-1546-47CC-84D9-728946BBBD45}" type="datetime8">
              <a:rPr lang="fa-IR" smtClean="0"/>
              <a:pPr/>
              <a:t>آوريل 10،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B854-3369-48D9-BEFF-0E062EE710F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58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213" y="-500042"/>
            <a:ext cx="11899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70596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Homa" pitchFamily="2" charset="-78"/>
              </a:rPr>
              <a:t>بسم الله الرحمن الرحيم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Homa" pitchFamily="2" charset="-78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68313" y="3860800"/>
            <a:ext cx="3887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a-IR" sz="2800"/>
              <a:t>حسن امیرآبادی زاده 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 flipH="1">
            <a:off x="468312" y="2781300"/>
            <a:ext cx="567532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fa-IR" sz="4400" dirty="0" smtClean="0"/>
              <a:t>بررسي وضعيت موجود</a:t>
            </a:r>
            <a:endParaRPr lang="fa-IR" sz="4400" dirty="0"/>
          </a:p>
          <a:p>
            <a:pPr algn="l" rtl="0"/>
            <a:endParaRPr lang="fa-IR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algn="justLow" rtl="1" eaLnBrk="1" hangingPunct="1">
              <a:lnSpc>
                <a:spcPct val="90000"/>
              </a:lnSpc>
              <a:buFontTx/>
              <a:buNone/>
            </a:pPr>
            <a:r>
              <a:rPr lang="fa-IR" b="1" smtClean="0">
                <a:solidFill>
                  <a:schemeClr val="tx2"/>
                </a:solidFill>
                <a:cs typeface="B Titr" pitchFamily="2" charset="-78"/>
              </a:rPr>
              <a:t>	        </a:t>
            </a:r>
            <a:r>
              <a:rPr lang="fa-IR" sz="3600" smtClean="0">
                <a:solidFill>
                  <a:schemeClr val="tx2"/>
                </a:solidFill>
                <a:ea typeface="Times New Roman" pitchFamily="18" charset="0"/>
                <a:cs typeface="B Titr" pitchFamily="2" charset="-78"/>
              </a:rPr>
              <a:t>وضعيت مطلوب نقطه ای است که ما  می خواهیم پس از اجراي برنامه به آن برسیم. </a:t>
            </a:r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r>
              <a:rPr lang="fa-IR" sz="3600" smtClean="0">
                <a:solidFill>
                  <a:schemeClr val="tx2"/>
                </a:solidFill>
                <a:ea typeface="Times New Roman" pitchFamily="18" charset="0"/>
                <a:cs typeface="B Titr" pitchFamily="2" charset="-78"/>
              </a:rPr>
              <a:t>    </a:t>
            </a:r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r>
              <a:rPr lang="fa-IR" sz="3600" smtClean="0">
                <a:solidFill>
                  <a:schemeClr val="tx2"/>
                </a:solidFill>
                <a:ea typeface="Times New Roman" pitchFamily="18" charset="0"/>
                <a:cs typeface="B Titr" pitchFamily="2" charset="-78"/>
              </a:rPr>
              <a:t>          هر چقدر در بيان مسأله و توضيح وضعيت موجود به صورت دقيق و قابل اندازه گيري اقدام کرده باشيم شناسایی وضعیت مطلوب یا همان هدف نیز آسان تر خواهد بود.</a:t>
            </a:r>
            <a:endParaRPr lang="en-US" sz="3600" smtClean="0">
              <a:solidFill>
                <a:schemeClr val="tx2"/>
              </a:solidFill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80808"/>
                </a:solidFill>
                <a:effectLst/>
              </a:rPr>
              <a:t>SWOT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نقاط ضعف </a:t>
            </a:r>
            <a:r>
              <a:rPr lang="en-US" b="1">
                <a:solidFill>
                  <a:srgbClr val="080808"/>
                </a:solidFill>
                <a:effectLst/>
                <a:cs typeface="B Traffic" pitchFamily="2" charset="-78"/>
              </a:rPr>
              <a:t>W= Weakness</a:t>
            </a:r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       </a:t>
            </a:r>
          </a:p>
          <a:p>
            <a:pPr algn="ctr"/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نقاط قوت </a:t>
            </a:r>
            <a:r>
              <a:rPr lang="en-US" b="1">
                <a:solidFill>
                  <a:srgbClr val="080808"/>
                </a:solidFill>
                <a:effectLst/>
                <a:cs typeface="B Traffic" pitchFamily="2" charset="-78"/>
              </a:rPr>
              <a:t>S= Strength</a:t>
            </a:r>
            <a:endParaRPr lang="fa-IR" b="1">
              <a:solidFill>
                <a:srgbClr val="080808"/>
              </a:solidFill>
              <a:effectLst/>
              <a:cs typeface="B Traffic" pitchFamily="2" charset="-78"/>
            </a:endParaRPr>
          </a:p>
          <a:p>
            <a:pPr algn="ctr"/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تهدیدها </a:t>
            </a:r>
            <a:r>
              <a:rPr lang="en-US" b="1">
                <a:solidFill>
                  <a:srgbClr val="080808"/>
                </a:solidFill>
                <a:effectLst/>
                <a:cs typeface="B Traffic" pitchFamily="2" charset="-78"/>
              </a:rPr>
              <a:t>T= Threat</a:t>
            </a:r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       </a:t>
            </a:r>
          </a:p>
          <a:p>
            <a:pPr algn="ctr"/>
            <a:r>
              <a:rPr lang="fa-IR" b="1">
                <a:solidFill>
                  <a:srgbClr val="080808"/>
                </a:solidFill>
                <a:effectLst/>
                <a:cs typeface="B Traffic" pitchFamily="2" charset="-78"/>
              </a:rPr>
              <a:t>فرصت ها </a:t>
            </a:r>
            <a:r>
              <a:rPr lang="en-US" b="1">
                <a:solidFill>
                  <a:srgbClr val="080808"/>
                </a:solidFill>
                <a:effectLst/>
                <a:cs typeface="B Traffic" pitchFamily="2" charset="-78"/>
              </a:rPr>
              <a:t>O = Opportunity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FFCC66"/>
                </a:solidFill>
                <a:cs typeface="B Titr" pitchFamily="2" charset="-78"/>
              </a:rPr>
              <a:t>بررسي وضع موجود</a:t>
            </a:r>
            <a:endParaRPr lang="en-US" smtClean="0">
              <a:solidFill>
                <a:srgbClr val="FFCC66"/>
              </a:solidFill>
              <a:cs typeface="B Titr" pitchFamily="2" charset="-78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7989887" cy="4114800"/>
          </a:xfrm>
        </p:spPr>
        <p:txBody>
          <a:bodyPr/>
          <a:lstStyle/>
          <a:p>
            <a:pPr algn="ctr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None/>
            </a:pPr>
            <a:r>
              <a:rPr lang="fa-IR" sz="2600" smtClean="0">
                <a:solidFill>
                  <a:schemeClr val="tx2"/>
                </a:solidFill>
                <a:cs typeface="B Titr" pitchFamily="2" charset="-78"/>
              </a:rPr>
              <a:t>جهت بررسي وضع موجود جمع آوري اطلاعات زير ضروري است:</a:t>
            </a:r>
          </a:p>
          <a:p>
            <a:pPr algn="just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Char char="Ø"/>
            </a:pPr>
            <a:r>
              <a:rPr lang="fa-IR" sz="2800" smtClean="0">
                <a:solidFill>
                  <a:schemeClr val="tx2"/>
                </a:solidFill>
                <a:cs typeface="B Titr" pitchFamily="2" charset="-78"/>
              </a:rPr>
              <a:t>  جمعيت شناسي</a:t>
            </a:r>
          </a:p>
          <a:p>
            <a:pPr algn="just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Char char="Ø"/>
            </a:pPr>
            <a:r>
              <a:rPr lang="fa-IR" sz="2800" smtClean="0">
                <a:solidFill>
                  <a:schemeClr val="tx2"/>
                </a:solidFill>
                <a:cs typeface="B Titr" pitchFamily="2" charset="-78"/>
              </a:rPr>
              <a:t>  اپيدميولوژيک</a:t>
            </a:r>
          </a:p>
          <a:p>
            <a:pPr algn="just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Char char="Ø"/>
            </a:pPr>
            <a:r>
              <a:rPr lang="fa-IR" sz="2800" smtClean="0">
                <a:solidFill>
                  <a:schemeClr val="tx2"/>
                </a:solidFill>
                <a:cs typeface="B Titr" pitchFamily="2" charset="-78"/>
              </a:rPr>
              <a:t>  اقتصادي ( ارزيابي هزينه واقعي ارايه هر نوع فعاليت )</a:t>
            </a:r>
          </a:p>
          <a:p>
            <a:pPr algn="just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Char char="Ø"/>
            </a:pPr>
            <a:r>
              <a:rPr lang="fa-IR" sz="2800" smtClean="0">
                <a:solidFill>
                  <a:schemeClr val="tx2"/>
                </a:solidFill>
                <a:cs typeface="B Titr" pitchFamily="2" charset="-78"/>
              </a:rPr>
              <a:t>  نيروي انساني </a:t>
            </a:r>
          </a:p>
          <a:p>
            <a:pPr algn="just" rtl="1" eaLnBrk="1" hangingPunct="1">
              <a:lnSpc>
                <a:spcPct val="135000"/>
              </a:lnSpc>
              <a:buClr>
                <a:srgbClr val="FFCC66"/>
              </a:buClr>
              <a:buSzPct val="120000"/>
              <a:buFont typeface="Wingdings" pitchFamily="2" charset="2"/>
              <a:buChar char="Ø"/>
            </a:pPr>
            <a:r>
              <a:rPr lang="fa-IR" sz="2800" smtClean="0">
                <a:solidFill>
                  <a:schemeClr val="tx2"/>
                </a:solidFill>
                <a:cs typeface="B Titr" pitchFamily="2" charset="-78"/>
              </a:rPr>
              <a:t>  سایر منابع و امکانات موجود</a:t>
            </a:r>
            <a:endParaRPr lang="en-US" sz="280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31242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3600" b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Nazanin" pitchFamily="2" charset="-78"/>
              </a:rPr>
              <a:t>شناخت محيط</a:t>
            </a:r>
            <a:endParaRPr lang="en-US" sz="3600" b="1" u="sng" smtClean="0">
              <a:effectLst>
                <a:outerShdw blurRad="38100" dist="38100" dir="2700000" algn="tl">
                  <a:srgbClr val="FFFFFF"/>
                </a:outerShdw>
              </a:effectLst>
              <a:cs typeface="Nazanin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6934200" cy="838200"/>
          </a:xfrm>
        </p:spPr>
        <p:txBody>
          <a:bodyPr/>
          <a:lstStyle/>
          <a:p>
            <a:pPr marL="609600" indent="-609600" algn="r" rtl="1" eaLnBrk="1" hangingPunct="1">
              <a:lnSpc>
                <a:spcPct val="70000"/>
              </a:lnSpc>
              <a:buFontTx/>
              <a:buNone/>
            </a:pPr>
            <a:r>
              <a:rPr lang="en-US" sz="2400" b="1" dirty="0" smtClean="0">
                <a:cs typeface="Nazanin" pitchFamily="2" charset="-78"/>
              </a:rPr>
              <a:t>    </a:t>
            </a:r>
            <a:r>
              <a:rPr lang="ar-SA" sz="2400" b="1" dirty="0" smtClean="0">
                <a:cs typeface="Nazanin" pitchFamily="2" charset="-78"/>
              </a:rPr>
              <a:t>در محيط چهار </a:t>
            </a:r>
            <a:r>
              <a:rPr lang="fa-IR" sz="2400" b="1" dirty="0" smtClean="0">
                <a:cs typeface="Nazanin" pitchFamily="2" charset="-78"/>
              </a:rPr>
              <a:t>تا هفت </a:t>
            </a:r>
            <a:r>
              <a:rPr lang="ar-SA" sz="2400" b="1" dirty="0" smtClean="0">
                <a:cs typeface="Nazanin" pitchFamily="2" charset="-78"/>
              </a:rPr>
              <a:t>عامل اساسي وجود دارد.</a:t>
            </a:r>
          </a:p>
          <a:p>
            <a:pPr marL="609600" indent="-609600" rtl="1" eaLnBrk="1" hangingPunct="1">
              <a:lnSpc>
                <a:spcPct val="70000"/>
              </a:lnSpc>
              <a:buFontTx/>
              <a:buNone/>
            </a:pPr>
            <a:r>
              <a:rPr lang="en-US" sz="3000" b="1" dirty="0" smtClean="0">
                <a:cs typeface="Nazanin" pitchFamily="2" charset="-78"/>
              </a:rPr>
              <a:t>PEST    (</a:t>
            </a:r>
            <a:r>
              <a:rPr lang="en-US" sz="3000" b="1" dirty="0" err="1" smtClean="0">
                <a:cs typeface="Nazanin" pitchFamily="2" charset="-78"/>
              </a:rPr>
              <a:t>pestlei</a:t>
            </a:r>
            <a:r>
              <a:rPr lang="en-US" sz="3000" b="1" dirty="0" smtClean="0">
                <a:cs typeface="Nazanin" pitchFamily="2" charset="-78"/>
              </a:rPr>
              <a:t>)(</a:t>
            </a:r>
            <a:r>
              <a:rPr lang="en-US" sz="2000" b="1" dirty="0" smtClean="0">
                <a:cs typeface="Nazanin" pitchFamily="2" charset="-78"/>
              </a:rPr>
              <a:t>Legal- Environment- Industry)</a:t>
            </a:r>
            <a:endParaRPr lang="ar-SA" sz="2000" b="1" dirty="0" smtClean="0">
              <a:cs typeface="Nazanin" pitchFamily="2" charset="-78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" y="2133600"/>
            <a:ext cx="2514600" cy="1616075"/>
            <a:chOff x="48" y="1344"/>
            <a:chExt cx="1584" cy="1018"/>
          </a:xfrm>
        </p:grpSpPr>
        <p:sp>
          <p:nvSpPr>
            <p:cNvPr id="122894" name="Line 5"/>
            <p:cNvSpPr>
              <a:spLocks noChangeShapeType="1"/>
            </p:cNvSpPr>
            <p:nvPr/>
          </p:nvSpPr>
          <p:spPr bwMode="auto">
            <a:xfrm>
              <a:off x="1248" y="1344"/>
              <a:ext cx="19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95" name="Text Box 6"/>
            <p:cNvSpPr txBox="1">
              <a:spLocks noChangeArrowheads="1"/>
            </p:cNvSpPr>
            <p:nvPr/>
          </p:nvSpPr>
          <p:spPr bwMode="auto">
            <a:xfrm>
              <a:off x="48" y="1920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>
                  <a:latin typeface="Calibri" pitchFamily="34" charset="0"/>
                </a:rPr>
                <a:t>سياست ، قوانين ، مقررات دولتي</a:t>
              </a:r>
              <a:endParaRPr lang="en-US" sz="2000" b="1">
                <a:latin typeface="Calibri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057400" y="2133600"/>
            <a:ext cx="990600" cy="2454275"/>
            <a:chOff x="1296" y="1344"/>
            <a:chExt cx="624" cy="1546"/>
          </a:xfrm>
        </p:grpSpPr>
        <p:sp>
          <p:nvSpPr>
            <p:cNvPr id="122892" name="Line 7"/>
            <p:cNvSpPr>
              <a:spLocks noChangeShapeType="1"/>
            </p:cNvSpPr>
            <p:nvPr/>
          </p:nvSpPr>
          <p:spPr bwMode="auto">
            <a:xfrm>
              <a:off x="1440" y="1344"/>
              <a:ext cx="384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93" name="Text Box 8"/>
            <p:cNvSpPr txBox="1">
              <a:spLocks noChangeArrowheads="1"/>
            </p:cNvSpPr>
            <p:nvPr/>
          </p:nvSpPr>
          <p:spPr bwMode="auto">
            <a:xfrm>
              <a:off x="1296" y="2640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>
                  <a:latin typeface="Calibri" pitchFamily="34" charset="0"/>
                </a:rPr>
                <a:t>اقتصادي</a:t>
              </a:r>
              <a:endParaRPr lang="en-US" sz="2000" b="1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14600" y="2133600"/>
            <a:ext cx="990600" cy="3216275"/>
            <a:chOff x="1584" y="1344"/>
            <a:chExt cx="624" cy="2026"/>
          </a:xfrm>
        </p:grpSpPr>
        <p:sp>
          <p:nvSpPr>
            <p:cNvPr id="122890" name="Line 9"/>
            <p:cNvSpPr>
              <a:spLocks noChangeShapeType="1"/>
            </p:cNvSpPr>
            <p:nvPr/>
          </p:nvSpPr>
          <p:spPr bwMode="auto">
            <a:xfrm>
              <a:off x="1632" y="1344"/>
              <a:ext cx="519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91" name="Text Box 10"/>
            <p:cNvSpPr txBox="1">
              <a:spLocks noChangeArrowheads="1"/>
            </p:cNvSpPr>
            <p:nvPr/>
          </p:nvSpPr>
          <p:spPr bwMode="auto">
            <a:xfrm>
              <a:off x="1584" y="3120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>
                  <a:latin typeface="Calibri" pitchFamily="34" charset="0"/>
                </a:rPr>
                <a:t>اجتماعي</a:t>
              </a:r>
              <a:endParaRPr lang="en-US" sz="2000" b="1">
                <a:latin typeface="Calibri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3213" y="2133600"/>
            <a:ext cx="1143000" cy="3962400"/>
            <a:chOff x="1824" y="1344"/>
            <a:chExt cx="720" cy="2496"/>
          </a:xfrm>
        </p:grpSpPr>
        <p:sp>
          <p:nvSpPr>
            <p:cNvPr id="122888" name="Line 11"/>
            <p:cNvSpPr>
              <a:spLocks noChangeShapeType="1"/>
            </p:cNvSpPr>
            <p:nvPr/>
          </p:nvSpPr>
          <p:spPr bwMode="auto">
            <a:xfrm>
              <a:off x="1824" y="1344"/>
              <a:ext cx="711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2889" name="Text Box 12"/>
            <p:cNvSpPr txBox="1">
              <a:spLocks noChangeArrowheads="1"/>
            </p:cNvSpPr>
            <p:nvPr/>
          </p:nvSpPr>
          <p:spPr bwMode="auto">
            <a:xfrm>
              <a:off x="1824" y="359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>
                  <a:latin typeface="Calibri" pitchFamily="34" charset="0"/>
                </a:rPr>
                <a:t>تكنولوژي</a:t>
              </a:r>
              <a:endParaRPr lang="en-US" sz="2000" b="1">
                <a:latin typeface="Calibri" pitchFamily="34" charset="0"/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200" b="1" dirty="0" smtClean="0">
              <a:cs typeface="Roya" pitchFamily="10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10200"/>
          </a:xfrm>
        </p:spPr>
        <p:txBody>
          <a:bodyPr/>
          <a:lstStyle/>
          <a:p>
            <a:pPr eaLnBrk="1" hangingPunct="1"/>
            <a:endParaRPr lang="fa-IR" dirty="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43042" y="0"/>
            <a:ext cx="617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0388" dir="3806097" algn="ctr" rotWithShape="0">
              <a:schemeClr val="hlink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bg2"/>
                </a:solidFill>
                <a:cs typeface="Titr" pitchFamily="10" charset="-78"/>
              </a:rPr>
              <a:t>-</a:t>
            </a:r>
            <a:r>
              <a:rPr lang="ar-SA" sz="3600" dirty="0" smtClean="0">
                <a:solidFill>
                  <a:schemeClr val="bg2"/>
                </a:solidFill>
                <a:latin typeface="+mn-lt"/>
                <a:cs typeface="Titr" pitchFamily="10" charset="-78"/>
              </a:rPr>
              <a:t> </a:t>
            </a:r>
            <a:r>
              <a:rPr lang="ar-SA" sz="3600" dirty="0">
                <a:solidFill>
                  <a:schemeClr val="bg2"/>
                </a:solidFill>
                <a:latin typeface="+mn-lt"/>
                <a:cs typeface="Titr" pitchFamily="10" charset="-78"/>
              </a:rPr>
              <a:t>تحليل وضع موجود</a:t>
            </a:r>
            <a:endParaRPr lang="en-US" sz="3600" dirty="0">
              <a:solidFill>
                <a:schemeClr val="bg2"/>
              </a:solidFill>
              <a:latin typeface="+mn-lt"/>
              <a:cs typeface="Titr" pitchFamily="10" charset="-78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828800" y="1752600"/>
            <a:ext cx="5715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الف)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سياستهاي اجتماعي واقتصادي</a:t>
            </a:r>
          </a:p>
          <a:p>
            <a:pPr>
              <a:spcBef>
                <a:spcPct val="50000"/>
              </a:spcBef>
            </a:pPr>
            <a:r>
              <a:rPr lang="fa-IR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ب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)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وضعيت اجتماعي – اقتصادي </a:t>
            </a:r>
          </a:p>
          <a:p>
            <a:pPr>
              <a:spcBef>
                <a:spcPct val="50000"/>
              </a:spcBef>
            </a:pPr>
            <a:r>
              <a:rPr lang="fa-IR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ج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)وضعيت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جمعيتي وروند آن</a:t>
            </a:r>
          </a:p>
          <a:p>
            <a:pPr>
              <a:spcBef>
                <a:spcPct val="50000"/>
              </a:spcBef>
            </a:pPr>
            <a:r>
              <a:rPr lang="fa-IR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د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)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وضعيت 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اپيدميولوژي</a:t>
            </a:r>
            <a:endParaRPr lang="ar-SA" sz="3200" dirty="0">
              <a:solidFill>
                <a:schemeClr val="folHlink"/>
              </a:solidFill>
              <a:latin typeface="Calibri" pitchFamily="34" charset="0"/>
              <a:cs typeface="Titr" pitchFamily="2" charset="-78"/>
            </a:endParaRPr>
          </a:p>
          <a:p>
            <a:pPr>
              <a:spcBef>
                <a:spcPct val="50000"/>
              </a:spcBef>
            </a:pPr>
            <a:r>
              <a:rPr lang="fa-IR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ه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)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وضعيت امكانات بهداشتي ودرماني</a:t>
            </a:r>
          </a:p>
          <a:p>
            <a:pPr>
              <a:spcBef>
                <a:spcPct val="50000"/>
              </a:spcBef>
            </a:pPr>
            <a:r>
              <a:rPr lang="fa-IR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و</a:t>
            </a:r>
            <a:r>
              <a:rPr lang="ar-SA" sz="3200" dirty="0" smtClean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)وضعيت </a:t>
            </a:r>
            <a:r>
              <a:rPr lang="ar-SA" sz="3200" dirty="0">
                <a:solidFill>
                  <a:schemeClr val="folHlink"/>
                </a:solidFill>
                <a:latin typeface="Calibri" pitchFamily="34" charset="0"/>
                <a:cs typeface="Titr" pitchFamily="2" charset="-78"/>
              </a:rPr>
              <a:t>خدمات بهداشتي ودرماني</a:t>
            </a:r>
            <a:endParaRPr lang="en-US" sz="3200" dirty="0">
              <a:solidFill>
                <a:schemeClr val="folHlink"/>
              </a:solidFill>
              <a:latin typeface="Calibri" pitchFamily="34" charset="0"/>
              <a:cs typeface="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B854-3369-48D9-BEFF-0E062EE710F5}" type="slidenum">
              <a:rPr lang="fa-IR" smtClean="0"/>
              <a:pPr/>
              <a:t>7</a:t>
            </a:fld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8681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SWOT</vt:lpstr>
      <vt:lpstr>بررسي وضع موجود</vt:lpstr>
      <vt:lpstr>شناخت محيط</vt:lpstr>
      <vt:lpstr>Slide 6</vt:lpstr>
      <vt:lpstr>Slide 7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450987103</dc:creator>
  <cp:lastModifiedBy>0652484141</cp:lastModifiedBy>
  <cp:revision>10</cp:revision>
  <dcterms:created xsi:type="dcterms:W3CDTF">2013-06-09T08:11:29Z</dcterms:created>
  <dcterms:modified xsi:type="dcterms:W3CDTF">2018-04-10T04:36:40Z</dcterms:modified>
</cp:coreProperties>
</file>